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8" r:id="rId2"/>
    <p:sldId id="299" r:id="rId3"/>
    <p:sldId id="300" r:id="rId4"/>
    <p:sldId id="263" r:id="rId5"/>
    <p:sldId id="293" r:id="rId6"/>
    <p:sldId id="294" r:id="rId7"/>
    <p:sldId id="288" r:id="rId8"/>
    <p:sldId id="296" r:id="rId9"/>
    <p:sldId id="295" r:id="rId10"/>
    <p:sldId id="301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6B9C7-121B-4686-BC72-52B82F4CA2F1}" v="47" dt="2020-12-09T06:37:0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425" autoAdjust="0"/>
  </p:normalViewPr>
  <p:slideViewPr>
    <p:cSldViewPr snapToGrid="0">
      <p:cViewPr varScale="1">
        <p:scale>
          <a:sx n="93" d="100"/>
          <a:sy n="93" d="100"/>
        </p:scale>
        <p:origin x="14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D5DC-A4D2-43DE-AB18-3CC387A825D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E4EB6-0454-427D-9FD8-1EB6793E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E4EB6-0454-427D-9FD8-1EB6793EBE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A8D3-356D-4279-AE42-C5E151810039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C2-FA5F-4A99-97E9-A7815E4FD56C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3A57-F1FC-4414-8681-CEE2A7B30BF9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8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D97-9073-4A3D-BE12-6B5FD00D8E8A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5173-16E4-4EED-87BA-456C6B68E34B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5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85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85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049-2CAB-472D-A180-79219B9BBA58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93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500577"/>
            <a:ext cx="5183188" cy="3597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B2D6-1337-4542-9281-61AFC23E48E8}" type="datetime1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1D7C-F731-4285-B2C7-C468BCB279B6}" type="datetime1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19-5EF9-45EB-9870-BC821DD2BBA2}" type="datetime1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8DED-5F0A-4E6C-AFD5-76C2B28B9216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85A-959B-4C0A-AAE2-1E24D7E6C626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4761-D079-4B70-9E76-77533F3BED29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666"/>
            <a:ext cx="12192000" cy="6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lacement.cs.washington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ran/Projec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eLdAGZu-VY&amp;list=PLTPQEx-31JXhosblxX6bQnCK_qy2No6uC&amp;index=14" TargetMode="External"/><Relationship Id="rId3" Type="http://schemas.openxmlformats.org/officeDocument/2006/relationships/hyperlink" Target="http://grail.cs.washington.edu/projects/nba_players/" TargetMode="External"/><Relationship Id="rId7" Type="http://schemas.openxmlformats.org/officeDocument/2006/relationships/hyperlink" Target="https://homes.cs.washington.edu/~mones/production.html" TargetMode="External"/><Relationship Id="rId2" Type="http://schemas.openxmlformats.org/officeDocument/2006/relationships/hyperlink" Target="https://www.youtube.com/watch?v=S7nL9IGWGq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EESvghKBUc&amp;list=PLTPQEx-31JXhosblxX6bQnCK_qy2No6uC&amp;index=3" TargetMode="External"/><Relationship Id="rId5" Type="http://schemas.openxmlformats.org/officeDocument/2006/relationships/hyperlink" Target="https://www.youtube.com/watch?v=h1NqpK4gDrM&amp;list=PLTPQEx-31JXhusD9twkKlguRlaQowh-Vw&amp;index=10" TargetMode="External"/><Relationship Id="rId4" Type="http://schemas.openxmlformats.org/officeDocument/2006/relationships/hyperlink" Target="https://www.youtube.com/watch?v=iMj9yz24gP8" TargetMode="External"/><Relationship Id="rId9" Type="http://schemas.openxmlformats.org/officeDocument/2006/relationships/hyperlink" Target="https://youtu.be/MTqUYFN5BbI?list=PLTPQEx-31JXhusD9twkKlguRlaQowh-Vw&amp;t=228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washington.edu/academics/ugrad/nonmajor-options/intro-courses" TargetMode="External"/><Relationship Id="rId3" Type="http://schemas.openxmlformats.org/officeDocument/2006/relationships/hyperlink" Target="https://www.cs.washington.edu/academics/ugrad/nonmajor-options/intro-courses#cse122" TargetMode="External"/><Relationship Id="rId7" Type="http://schemas.openxmlformats.org/officeDocument/2006/relationships/hyperlink" Target="https://courses.cs.washington.edu/courses/cse180/" TargetMode="External"/><Relationship Id="rId2" Type="http://schemas.openxmlformats.org/officeDocument/2006/relationships/hyperlink" Target="https://courses.cs.washington.edu/courses/cse14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cs.washington.edu/courses/cse163/" TargetMode="External"/><Relationship Id="rId5" Type="http://schemas.openxmlformats.org/officeDocument/2006/relationships/hyperlink" Target="https://courses.cs.washington.edu/courses/cse160/" TargetMode="External"/><Relationship Id="rId4" Type="http://schemas.openxmlformats.org/officeDocument/2006/relationships/hyperlink" Target="https://courses.cs.washington.edu/courses/cse154/" TargetMode="External"/><Relationship Id="rId9" Type="http://schemas.openxmlformats.org/officeDocument/2006/relationships/hyperlink" Target="https://www.cs.washington.edu/academics/ugrad/nonmajor-options/cse12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 sz="3600" dirty="0"/>
              <a:t>(the end of)</a:t>
            </a:r>
            <a:r>
              <a:rPr lang="en-US" dirty="0"/>
              <a:t> CSE 142!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7799"/>
          </a:xfrm>
        </p:spPr>
        <p:txBody>
          <a:bodyPr/>
          <a:lstStyle/>
          <a:p>
            <a:r>
              <a:rPr lang="en-US" dirty="0"/>
              <a:t>Ana Jojic</a:t>
            </a:r>
          </a:p>
          <a:p>
            <a:r>
              <a:rPr lang="en-US" dirty="0"/>
              <a:t>Summer 2022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701912"/>
            <a:ext cx="9144000" cy="100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7820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D7A6-3D24-A4F4-F456-87DDC488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7" y="41280"/>
            <a:ext cx="2377964" cy="1002319"/>
          </a:xfrm>
        </p:spPr>
        <p:txBody>
          <a:bodyPr>
            <a:noAutofit/>
          </a:bodyPr>
          <a:lstStyle/>
          <a:p>
            <a:r>
              <a:rPr lang="en-US" sz="3600" dirty="0"/>
              <a:t>More Java?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D98B9-7FDB-8216-8963-84606BD3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8959C-FF3B-6BCD-656A-F10BE348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1EEEA-447F-2AC2-8A89-DD5679FFB9BA}"/>
              </a:ext>
            </a:extLst>
          </p:cNvPr>
          <p:cNvSpPr txBox="1"/>
          <p:nvPr/>
        </p:nvSpPr>
        <p:spPr>
          <a:xfrm>
            <a:off x="5825225" y="1062074"/>
            <a:ext cx="4735753" cy="213904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CSE 122 (Fall 2022, and onward)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Content covered includes: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highlight>
                  <a:srgbClr val="FFFF00"/>
                </a:highlight>
              </a:rPr>
              <a:t>Program design, style, and documentation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highlight>
                  <a:srgbClr val="00FF00"/>
                </a:highlight>
              </a:rPr>
              <a:t>Interfaces vs Implementation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highlight>
                  <a:srgbClr val="00FF00"/>
                </a:highlight>
              </a:rPr>
              <a:t>Data-structures use </a:t>
            </a:r>
            <a:r>
              <a:rPr lang="en-US" sz="1400" dirty="0">
                <a:highlight>
                  <a:srgbClr val="00FF00"/>
                </a:highlight>
              </a:rPr>
              <a:t>(including lists, stacks, queues, sets, maps)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Assumes basic programming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New course with its own set of guidelines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E3024-59C6-AA95-5BF4-24B55AA5F5C7}"/>
              </a:ext>
            </a:extLst>
          </p:cNvPr>
          <p:cNvSpPr txBox="1"/>
          <p:nvPr/>
        </p:nvSpPr>
        <p:spPr>
          <a:xfrm>
            <a:off x="690522" y="2338408"/>
            <a:ext cx="4572000" cy="36933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CSE 143 (at minimum </a:t>
            </a:r>
            <a:r>
              <a:rPr lang="en-US"/>
              <a:t>Fall 2022 </a:t>
            </a:r>
            <a:r>
              <a:rPr lang="en-US" dirty="0"/>
              <a:t>– Spring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covered includes: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Object-oriented design, style, and documentation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Inheritance vs Interfaces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Data-structures use and implementation (lists, stacks, queues, sets, maps, trees, priority queues)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Run-time complexity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Basic search and recursive algorithms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same textbook as 142, continues where 142 leaves off (with </a:t>
            </a:r>
            <a:r>
              <a:rPr lang="en-US" dirty="0" err="1"/>
              <a:t>ArrayList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very similar style guidelines to 142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F8074-630E-FCDE-A80C-235685D93263}"/>
              </a:ext>
            </a:extLst>
          </p:cNvPr>
          <p:cNvSpPr txBox="1"/>
          <p:nvPr/>
        </p:nvSpPr>
        <p:spPr>
          <a:xfrm>
            <a:off x="5825224" y="3420519"/>
            <a:ext cx="4735753" cy="266226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700" dirty="0"/>
              <a:t>CSE 123 (Winter 2022, and onward)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Content covered includes: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highlight>
                  <a:srgbClr val="00FF00"/>
                </a:highlight>
              </a:rPr>
              <a:t>Object-oriented design, style, and documentation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highlight>
                  <a:srgbClr val="00FF00"/>
                </a:highlight>
              </a:rPr>
              <a:t>Inheritance vs Interfaces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highlight>
                  <a:srgbClr val="00FF00"/>
                </a:highlight>
              </a:rPr>
              <a:t>Implementation of data structures </a:t>
            </a:r>
            <a:r>
              <a:rPr lang="en-US" sz="1400" dirty="0">
                <a:highlight>
                  <a:srgbClr val="00FF00"/>
                </a:highlight>
              </a:rPr>
              <a:t>(including the above + linked references and trees)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highlight>
                  <a:srgbClr val="00FF00"/>
                </a:highlight>
              </a:rPr>
              <a:t>Run-time complexity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highlight>
                  <a:srgbClr val="00FF00"/>
                </a:highlight>
              </a:rPr>
              <a:t>Basic search and recursive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New course with its own set of guidelines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C7B92-E667-71BC-4448-3928828E7545}"/>
              </a:ext>
            </a:extLst>
          </p:cNvPr>
          <p:cNvSpPr txBox="1"/>
          <p:nvPr/>
        </p:nvSpPr>
        <p:spPr>
          <a:xfrm>
            <a:off x="4018855" y="91120"/>
            <a:ext cx="1996965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 CSE 142 knowledge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EB6F0A-502E-9851-E9BC-A2B6A7E0A6BB}"/>
              </a:ext>
            </a:extLst>
          </p:cNvPr>
          <p:cNvCxnSpPr>
            <a:stCxn id="10" idx="2"/>
            <a:endCxn id="7" idx="0"/>
          </p:cNvCxnSpPr>
          <p:nvPr/>
        </p:nvCxnSpPr>
        <p:spPr>
          <a:xfrm flipH="1">
            <a:off x="2976522" y="737451"/>
            <a:ext cx="2040816" cy="160095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AF0EF3-2C65-DDEC-C52D-A7D474290DD7}"/>
              </a:ext>
            </a:extLst>
          </p:cNvPr>
          <p:cNvCxnSpPr>
            <a:cxnSpLocks/>
            <a:stCxn id="10" idx="3"/>
            <a:endCxn id="6" idx="0"/>
          </p:cNvCxnSpPr>
          <p:nvPr/>
        </p:nvCxnSpPr>
        <p:spPr>
          <a:xfrm>
            <a:off x="6015820" y="414286"/>
            <a:ext cx="2177282" cy="64778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9EE974-304B-C25E-E16B-8894FB808FF5}"/>
              </a:ext>
            </a:extLst>
          </p:cNvPr>
          <p:cNvSpPr txBox="1"/>
          <p:nvPr/>
        </p:nvSpPr>
        <p:spPr>
          <a:xfrm>
            <a:off x="10820548" y="2843826"/>
            <a:ext cx="1203434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 CSE 122 knowledge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0D14EB-4741-C85C-F659-036A53FC1D57}"/>
              </a:ext>
            </a:extLst>
          </p:cNvPr>
          <p:cNvCxnSpPr>
            <a:cxnSpLocks/>
            <a:stCxn id="6" idx="3"/>
            <a:endCxn id="16" idx="0"/>
          </p:cNvCxnSpPr>
          <p:nvPr/>
        </p:nvCxnSpPr>
        <p:spPr>
          <a:xfrm>
            <a:off x="10560978" y="2131598"/>
            <a:ext cx="861287" cy="71222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7FC24B-B6A3-17CC-B417-4C5641AEAD56}"/>
              </a:ext>
            </a:extLst>
          </p:cNvPr>
          <p:cNvCxnSpPr>
            <a:cxnSpLocks/>
            <a:stCxn id="16" idx="2"/>
            <a:endCxn id="9" idx="3"/>
          </p:cNvCxnSpPr>
          <p:nvPr/>
        </p:nvCxnSpPr>
        <p:spPr>
          <a:xfrm flipH="1">
            <a:off x="10560977" y="3767156"/>
            <a:ext cx="861288" cy="98449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8F061B5-6F7A-69CA-CEAB-D8FF69A65613}"/>
              </a:ext>
            </a:extLst>
          </p:cNvPr>
          <p:cNvSpPr txBox="1"/>
          <p:nvPr/>
        </p:nvSpPr>
        <p:spPr>
          <a:xfrm>
            <a:off x="120177" y="820136"/>
            <a:ext cx="3832581" cy="646331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Take the adaptive self-placement quiz:</a:t>
            </a:r>
            <a:br>
              <a:rPr lang="en-US" dirty="0"/>
            </a:br>
            <a:r>
              <a:rPr lang="en-US" dirty="0">
                <a:hlinkClick r:id="rId2"/>
              </a:rPr>
              <a:t>https://placement.cs.washington.edu/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D936B6-62F8-D728-A0E2-8EE88786646B}"/>
              </a:ext>
            </a:extLst>
          </p:cNvPr>
          <p:cNvSpPr txBox="1"/>
          <p:nvPr/>
        </p:nvSpPr>
        <p:spPr>
          <a:xfrm rot="19298542">
            <a:off x="3228635" y="1425481"/>
            <a:ext cx="216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Recommended if you started with 142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D05669-3943-60E6-2A83-4B13B8EAF7E5}"/>
              </a:ext>
            </a:extLst>
          </p:cNvPr>
          <p:cNvSpPr txBox="1"/>
          <p:nvPr/>
        </p:nvSpPr>
        <p:spPr>
          <a:xfrm>
            <a:off x="7456691" y="104196"/>
            <a:ext cx="3965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If you want more practice with writing programs before you start implementing objects and don’t mind using 2 quarters to finish the new intro series</a:t>
            </a:r>
          </a:p>
        </p:txBody>
      </p:sp>
    </p:spTree>
    <p:extLst>
      <p:ext uri="{BB962C8B-B14F-4D97-AF65-F5344CB8AC3E}">
        <p14:creationId xmlns:p14="http://schemas.microsoft.com/office/powerpoint/2010/main" val="20268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D3C-2C0C-4879-B5D1-46982B31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A290D-B2EC-425B-AA3F-C04F4AF8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can I get better at programming?</a:t>
            </a:r>
          </a:p>
          <a:p>
            <a:pPr lvl="1"/>
            <a:r>
              <a:rPr lang="en-US" dirty="0"/>
              <a:t>Practice!</a:t>
            </a:r>
          </a:p>
          <a:p>
            <a:r>
              <a:rPr lang="en-US" dirty="0"/>
              <a:t>How can I learn to X?</a:t>
            </a:r>
          </a:p>
          <a:p>
            <a:pPr lvl="1"/>
            <a:r>
              <a:rPr lang="en-US" dirty="0"/>
              <a:t>Search online, read books, look at examples</a:t>
            </a:r>
          </a:p>
          <a:p>
            <a:r>
              <a:rPr lang="en-US" dirty="0"/>
              <a:t>What should I work on next?</a:t>
            </a:r>
          </a:p>
          <a:p>
            <a:pPr lvl="1"/>
            <a:r>
              <a:rPr lang="en-US" dirty="0"/>
              <a:t>Anything you can think of! (</a:t>
            </a:r>
            <a:r>
              <a:rPr lang="en-US" dirty="0">
                <a:hlinkClick r:id="rId2"/>
              </a:rPr>
              <a:t>Here are some ideas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Beware: it’s hard to tell what’s easy and what’s hard.</a:t>
            </a:r>
          </a:p>
          <a:p>
            <a:r>
              <a:rPr lang="en-US" dirty="0"/>
              <a:t>Should I learn another language? Which one?</a:t>
            </a:r>
          </a:p>
          <a:p>
            <a:pPr lvl="1"/>
            <a:r>
              <a:rPr lang="en-US" dirty="0"/>
              <a:t>That depends– what do you want to do?</a:t>
            </a:r>
          </a:p>
          <a:p>
            <a:r>
              <a:rPr lang="en-US" dirty="0"/>
              <a:t>What’s the best programming language?</a:t>
            </a:r>
          </a:p>
          <a:p>
            <a:pPr lvl="1"/>
            <a:r>
              <a:rPr lang="en-US" dirty="0"/>
              <a:t>😠 (take CSE 341)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97661-31A6-4611-9FCE-45114F78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F8D09-AA25-4358-A74F-84355AD9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61C397-8351-4B61-8315-37C0AF1D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DB75A-D202-4FB3-B58C-1977A686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65C32-6518-4F77-8A7E-D9EA59EE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cat lying on a person's lap&#10;&#10;Description automatically generated with medium confidence">
            <a:extLst>
              <a:ext uri="{FF2B5EF4-FFF2-40B4-BE49-F238E27FC236}">
                <a16:creationId xmlns:a16="http://schemas.microsoft.com/office/drawing/2014/main" id="{EEDA3CDA-EF4A-3730-2539-751B91850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2" r="311" b="10024"/>
          <a:stretch/>
        </p:blipFill>
        <p:spPr>
          <a:xfrm rot="5400000">
            <a:off x="3772677" y="86814"/>
            <a:ext cx="4646645" cy="70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C04C22-469D-4C40-8055-C5567455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602" y="2103437"/>
            <a:ext cx="5152053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You Made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B679B-EA78-443B-B79E-899A295F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2FE93-C643-432D-A6B8-94DCC635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C9796C-188D-1230-4316-E1CBB9239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1" b="15011"/>
          <a:stretch/>
        </p:blipFill>
        <p:spPr bwMode="auto">
          <a:xfrm>
            <a:off x="545041" y="310696"/>
            <a:ext cx="2970561" cy="31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A6B35C-757C-839F-A628-955B6B5D1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r="50726"/>
          <a:stretch/>
        </p:blipFill>
        <p:spPr bwMode="auto">
          <a:xfrm>
            <a:off x="8816945" y="136525"/>
            <a:ext cx="2854096" cy="59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B56B149-6684-A595-D386-3AC6B728B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 b="21330"/>
          <a:stretch/>
        </p:blipFill>
        <p:spPr bwMode="auto">
          <a:xfrm>
            <a:off x="2448632" y="3901929"/>
            <a:ext cx="4951445" cy="18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3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30" y="336424"/>
            <a:ext cx="4066487" cy="1325563"/>
          </a:xfrm>
        </p:spPr>
        <p:txBody>
          <a:bodyPr/>
          <a:lstStyle/>
          <a:p>
            <a:r>
              <a:rPr lang="en-US" dirty="0"/>
              <a:t>Thank your TAs!!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75030-51BE-40B3-8F5F-FE5F2EC2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143" y="6361440"/>
            <a:ext cx="4114800" cy="365125"/>
          </a:xfrm>
        </p:spPr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CE59B-B3CB-494C-989E-D8A74DC9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04C85-32DF-281F-FA45-840B18485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4" y="3788063"/>
            <a:ext cx="2103120" cy="2103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41F48F-848D-78B1-66BD-4EFDD9DA87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80" y="3788063"/>
            <a:ext cx="2103120" cy="2103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6009E-7BFA-E2CE-1911-826DBB594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52" y="218233"/>
            <a:ext cx="2286000" cy="2286000"/>
          </a:xfrm>
          <a:prstGeom prst="rect">
            <a:avLst/>
          </a:prstGeom>
        </p:spPr>
      </p:pic>
      <p:pic>
        <p:nvPicPr>
          <p:cNvPr id="7" name="Picture 2" descr="profile picture of Ray He">
            <a:extLst>
              <a:ext uri="{FF2B5EF4-FFF2-40B4-BE49-F238E27FC236}">
                <a16:creationId xmlns:a16="http://schemas.microsoft.com/office/drawing/2014/main" id="{39BCDB5C-11D7-FF25-7029-994ADBB3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03" y="1452673"/>
            <a:ext cx="21031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ofile picture of Jacob Berg">
            <a:extLst>
              <a:ext uri="{FF2B5EF4-FFF2-40B4-BE49-F238E27FC236}">
                <a16:creationId xmlns:a16="http://schemas.microsoft.com/office/drawing/2014/main" id="{E65AB8D3-AC67-BC70-F145-E1A97A97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2" y="3317778"/>
            <a:ext cx="22707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rofile picture of Vidhi Jain">
            <a:extLst>
              <a:ext uri="{FF2B5EF4-FFF2-40B4-BE49-F238E27FC236}">
                <a16:creationId xmlns:a16="http://schemas.microsoft.com/office/drawing/2014/main" id="{83DBFADB-4731-A4A1-594C-B65E6911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96" y="331777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rofile picture of Aerin Malana">
            <a:extLst>
              <a:ext uri="{FF2B5EF4-FFF2-40B4-BE49-F238E27FC236}">
                <a16:creationId xmlns:a16="http://schemas.microsoft.com/office/drawing/2014/main" id="{F054C1AB-1762-CF28-A1A5-A7E1DFDE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52" y="331777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rofile picture of Omar Ibrahim">
            <a:extLst>
              <a:ext uri="{FF2B5EF4-FFF2-40B4-BE49-F238E27FC236}">
                <a16:creationId xmlns:a16="http://schemas.microsoft.com/office/drawing/2014/main" id="{DD43A373-E553-A703-695D-EE57482F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2" y="23820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rofile picture of Mitchell Massie">
            <a:extLst>
              <a:ext uri="{FF2B5EF4-FFF2-40B4-BE49-F238E27FC236}">
                <a16:creationId xmlns:a16="http://schemas.microsoft.com/office/drawing/2014/main" id="{C0547283-A7B1-ACE8-B9DB-6E8F2F31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39" y="232831"/>
            <a:ext cx="228335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1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470"/>
            <a:ext cx="10515600" cy="42185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or “What </a:t>
            </a:r>
            <a:r>
              <a:rPr lang="en-US" i="1" strike="sngStrike" dirty="0"/>
              <a:t>will</a:t>
            </a:r>
            <a:r>
              <a:rPr lang="en-US" b="1" i="1" dirty="0"/>
              <a:t> did</a:t>
            </a:r>
            <a:r>
              <a:rPr lang="en-US" i="1" dirty="0"/>
              <a:t> I learn in this class?”</a:t>
            </a:r>
          </a:p>
          <a:p>
            <a:pPr marL="0" indent="0">
              <a:buNone/>
            </a:pPr>
            <a:endParaRPr lang="en-US" i="1" dirty="0"/>
          </a:p>
          <a:p>
            <a:pPr>
              <a:spcBef>
                <a:spcPts val="1800"/>
              </a:spcBef>
            </a:pPr>
            <a:r>
              <a:rPr lang="en-US" b="1" dirty="0"/>
              <a:t>Functionality/Behavior:</a:t>
            </a:r>
            <a:r>
              <a:rPr lang="en-US" dirty="0"/>
              <a:t> Write functionally correct Java programs that meet a provided specification and/or solve a specified problem</a:t>
            </a:r>
          </a:p>
          <a:p>
            <a:pPr>
              <a:spcBef>
                <a:spcPts val="1800"/>
              </a:spcBef>
            </a:pPr>
            <a:r>
              <a:rPr lang="en-US" b="1" dirty="0"/>
              <a:t>Functional Decomposition:</a:t>
            </a:r>
            <a:r>
              <a:rPr lang="en-US" dirty="0"/>
              <a:t> Break down problems into </a:t>
            </a:r>
            <a:r>
              <a:rPr lang="en-US" dirty="0" err="1"/>
              <a:t>subproblems</a:t>
            </a:r>
            <a:r>
              <a:rPr lang="en-US" dirty="0"/>
              <a:t> that are modular and reusable, and define methods to represent those </a:t>
            </a:r>
            <a:r>
              <a:rPr lang="en-US" dirty="0" err="1"/>
              <a:t>subproblems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Control Structures:</a:t>
            </a:r>
            <a:r>
              <a:rPr lang="en-US" dirty="0"/>
              <a:t> Select and apply control structures (e.g. methods, loops, conditionals) to manage the flow of control and information in programs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Data Abstraction:</a:t>
            </a:r>
            <a:r>
              <a:rPr lang="en-US" dirty="0"/>
              <a:t> Select and apply basic data abstractions (e.g. variables, parameters, arrays, classes) to manage and manipulate data in programs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Code Quality:</a:t>
            </a:r>
            <a:r>
              <a:rPr lang="en-US" dirty="0"/>
              <a:t> Define programs that are well-written, readable, maintainable, and conform to established standards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2CB8-4E23-48BB-8D38-BEE98E80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(Partial) Topic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15CB-1F78-422D-9C32-D02DB8CA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488"/>
            <a:ext cx="10515600" cy="3818653"/>
          </a:xfrm>
        </p:spPr>
        <p:txBody>
          <a:bodyPr numCol="2">
            <a:normAutofit/>
          </a:bodyPr>
          <a:lstStyle/>
          <a:p>
            <a:r>
              <a:rPr lang="en-US" dirty="0"/>
              <a:t>Methods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Return Values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Loops (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/>
              <a:t>)</a:t>
            </a:r>
          </a:p>
          <a:p>
            <a:r>
              <a:rPr lang="en-US" dirty="0"/>
              <a:t>Conditionals</a:t>
            </a:r>
          </a:p>
          <a:p>
            <a:r>
              <a:rPr lang="en-US" dirty="0"/>
              <a:t>Console (User) I/O</a:t>
            </a:r>
          </a:p>
          <a:p>
            <a:r>
              <a:rPr lang="en-US" dirty="0"/>
              <a:t>File I/O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Inheritance</a:t>
            </a:r>
          </a:p>
          <a:p>
            <a:r>
              <a:rPr lang="en-US" dirty="0" err="1">
                <a:latin typeface="Consolas" panose="020B0609020204030204" pitchFamily="49" charset="0"/>
              </a:rPr>
              <a:t>ArrayList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Many common algorithms!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268F-1CD0-4D78-8F4C-5D703DE2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8FD7B-087E-40A4-A6E2-FFD1AF99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B4DCB-1665-4E22-ACB0-524203AD5A6E}"/>
              </a:ext>
            </a:extLst>
          </p:cNvPr>
          <p:cNvSpPr txBox="1">
            <a:spLocks/>
          </p:cNvSpPr>
          <p:nvPr/>
        </p:nvSpPr>
        <p:spPr>
          <a:xfrm>
            <a:off x="838200" y="1469246"/>
            <a:ext cx="10515600" cy="6950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or another view on “What did I learn in this class?”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5279-8427-42DA-8BE6-C780DD59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A508-A253-40F8-B3E8-DD700C63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634"/>
            <a:ext cx="10515600" cy="421851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or “What did I learn in this class without realizing it? What skills can I apply anywhere else?”</a:t>
            </a:r>
          </a:p>
          <a:p>
            <a:r>
              <a:rPr lang="en-US" b="1" dirty="0"/>
              <a:t>Computational thinking: </a:t>
            </a:r>
            <a:r>
              <a:rPr lang="en-US" dirty="0"/>
              <a:t>breaking problems down into smaller, well-defined steps that can be recombined</a:t>
            </a:r>
          </a:p>
          <a:p>
            <a:pPr lvl="1"/>
            <a:r>
              <a:rPr lang="en-US" dirty="0"/>
              <a:t>“Thinking like a computer” (Also called algorithmic thinking)</a:t>
            </a:r>
          </a:p>
          <a:p>
            <a:r>
              <a:rPr lang="en-US" b="1" dirty="0"/>
              <a:t>Testing: </a:t>
            </a:r>
            <a:r>
              <a:rPr lang="en-US" dirty="0"/>
              <a:t>determining whether or not a program works as expected</a:t>
            </a:r>
          </a:p>
          <a:p>
            <a:pPr lvl="1"/>
            <a:r>
              <a:rPr lang="en-US" dirty="0"/>
              <a:t>Requires really knowing what “as expected” means</a:t>
            </a:r>
          </a:p>
          <a:p>
            <a:r>
              <a:rPr lang="en-US" b="1" dirty="0"/>
              <a:t>Debugging: </a:t>
            </a:r>
            <a:r>
              <a:rPr lang="en-US" dirty="0"/>
              <a:t>finding and fixing errors in existing code</a:t>
            </a:r>
          </a:p>
          <a:p>
            <a:pPr lvl="1"/>
            <a:r>
              <a:rPr lang="en-US" dirty="0"/>
              <a:t>Often just as hard (or harder!) than writing the code in the first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CE81A-4B7D-481C-BAD4-58B84B59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98303-9135-4C5F-9DB7-B0EFE483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142 (or anywhere)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588" y="1544773"/>
            <a:ext cx="8576823" cy="42179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1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D296-C7A7-44A2-8EB4-8E2E6683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32E9-B48A-4924-AB1C-05399E7B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or “What can I do with what I learned?”</a:t>
            </a:r>
          </a:p>
          <a:p>
            <a:r>
              <a:rPr lang="en-US" dirty="0">
                <a:hlinkClick r:id="rId2"/>
              </a:rPr>
              <a:t>Detect and prevent toxicity online</a:t>
            </a:r>
            <a:endParaRPr lang="en-US" dirty="0"/>
          </a:p>
          <a:p>
            <a:r>
              <a:rPr lang="en-US" dirty="0">
                <a:hlinkClick r:id="rId3"/>
              </a:rPr>
              <a:t>Digitize basketball players</a:t>
            </a:r>
            <a:endParaRPr lang="en-US" dirty="0"/>
          </a:p>
          <a:p>
            <a:r>
              <a:rPr lang="en-US" dirty="0">
                <a:hlinkClick r:id="rId4"/>
              </a:rPr>
              <a:t>Help DHH people identify sounds</a:t>
            </a:r>
            <a:endParaRPr lang="en-US" dirty="0"/>
          </a:p>
          <a:p>
            <a:r>
              <a:rPr lang="en-US" dirty="0">
                <a:hlinkClick r:id="rId5"/>
              </a:rPr>
              <a:t>Figure out how to best distribute relief funds</a:t>
            </a:r>
            <a:endParaRPr lang="en-US" dirty="0"/>
          </a:p>
          <a:p>
            <a:r>
              <a:rPr lang="en-US" dirty="0">
                <a:hlinkClick r:id="rId6"/>
              </a:rPr>
              <a:t>Recognize disinformation online</a:t>
            </a:r>
            <a:endParaRPr lang="en-US" dirty="0"/>
          </a:p>
          <a:p>
            <a:r>
              <a:rPr lang="en-US" dirty="0">
                <a:hlinkClick r:id="rId7"/>
              </a:rPr>
              <a:t>Make movies</a:t>
            </a:r>
            <a:endParaRPr lang="en-US" dirty="0"/>
          </a:p>
          <a:p>
            <a:r>
              <a:rPr lang="en-US" dirty="0">
                <a:hlinkClick r:id="rId8"/>
              </a:rPr>
              <a:t>Improve digital collaboration</a:t>
            </a:r>
            <a:endParaRPr lang="en-US" dirty="0"/>
          </a:p>
          <a:p>
            <a:r>
              <a:rPr lang="en-US" dirty="0">
                <a:hlinkClick r:id="rId9"/>
              </a:rPr>
              <a:t>Fix Olympic badminton</a:t>
            </a:r>
            <a:endParaRPr lang="en-US" dirty="0"/>
          </a:p>
          <a:p>
            <a:r>
              <a:rPr lang="en-US" dirty="0"/>
              <a:t>And so much more!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B8E0C-6B95-4775-B629-2B606246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730EC-48A5-4293-80CE-BF98FA2C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3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A21F-15C8-4FE3-95EA-156DACFA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Courses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D050A1-F946-4181-AB7E-095D16669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91608"/>
              </p:ext>
            </p:extLst>
          </p:nvPr>
        </p:nvGraphicFramePr>
        <p:xfrm>
          <a:off x="838200" y="1978865"/>
          <a:ext cx="10515600" cy="286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659">
                  <a:extLst>
                    <a:ext uri="{9D8B030D-6E8A-4147-A177-3AD203B41FA5}">
                      <a16:colId xmlns:a16="http://schemas.microsoft.com/office/drawing/2014/main" val="3199634870"/>
                    </a:ext>
                  </a:extLst>
                </a:gridCol>
                <a:gridCol w="8650941">
                  <a:extLst>
                    <a:ext uri="{9D8B030D-6E8A-4147-A177-3AD203B41FA5}">
                      <a16:colId xmlns:a16="http://schemas.microsoft.com/office/drawing/2014/main" val="1070835094"/>
                    </a:ext>
                  </a:extLst>
                </a:gridCol>
              </a:tblGrid>
              <a:tr h="409116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43686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CSE 143</a:t>
                      </a:r>
                      <a:r>
                        <a:rPr lang="en-US" dirty="0"/>
                        <a:t> *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programming with data structures (Java) – object-oriented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13755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CSE 122</a:t>
                      </a:r>
                      <a:r>
                        <a:rPr lang="en-US" dirty="0"/>
                        <a:t> * + 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Intermediate programming with data structures (Java) – client-based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905176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CSE 154</a:t>
                      </a:r>
                      <a:r>
                        <a:rPr lang="en-US" dirty="0"/>
                        <a:t> *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web programming (several languages)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62408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CSE 160</a:t>
                      </a:r>
                      <a:r>
                        <a:rPr lang="en-US" dirty="0"/>
                        <a:t> *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programming for data analysis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70900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CSE 163</a:t>
                      </a:r>
                      <a:r>
                        <a:rPr lang="en-US" dirty="0"/>
                        <a:t>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programming for data analysis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45931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CSE 180</a:t>
                      </a:r>
                      <a:r>
                        <a:rPr lang="en-US" dirty="0"/>
                        <a:t> *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data science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443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3E69-4F01-404C-87BC-0388FCC8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Wrap-Up -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E520-33BD-47B3-9194-70DB7A12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D898E-7E5C-40CE-942E-165843DBE27C}"/>
              </a:ext>
            </a:extLst>
          </p:cNvPr>
          <p:cNvSpPr txBox="1"/>
          <p:nvPr/>
        </p:nvSpPr>
        <p:spPr>
          <a:xfrm>
            <a:off x="838200" y="4979020"/>
            <a:ext cx="1086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Offered in Fall 2022</a:t>
            </a:r>
          </a:p>
          <a:p>
            <a:r>
              <a:rPr lang="en-US" dirty="0"/>
              <a:t>+ Offered in Winter 2022 </a:t>
            </a:r>
            <a:r>
              <a:rPr lang="en-US" sz="1400" dirty="0"/>
              <a:t>(for CSE 180 under INFO and STAT)</a:t>
            </a:r>
          </a:p>
          <a:p>
            <a:r>
              <a:rPr lang="en-US" dirty="0"/>
              <a:t>See also: </a:t>
            </a:r>
            <a:r>
              <a:rPr lang="en-US" dirty="0">
                <a:hlinkClick r:id="rId8"/>
              </a:rPr>
              <a:t>https://www.cs.washington.edu/academics/ugrad/nonmajor-options/intro-courses</a:t>
            </a:r>
            <a:endParaRPr lang="en-US" dirty="0"/>
          </a:p>
          <a:p>
            <a:r>
              <a:rPr lang="en-US" dirty="0"/>
              <a:t>For info on new 12x series: </a:t>
            </a:r>
            <a:r>
              <a:rPr lang="en-US" dirty="0">
                <a:hlinkClick r:id="rId9"/>
              </a:rPr>
              <a:t>https://www.cs.washington.edu/academics/ugrad/nonmajor-options/cse12x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0D297-F738-4AEC-9F2D-02C354B3687E}"/>
              </a:ext>
            </a:extLst>
          </p:cNvPr>
          <p:cNvSpPr txBox="1"/>
          <p:nvPr/>
        </p:nvSpPr>
        <p:spPr>
          <a:xfrm>
            <a:off x="838199" y="1455645"/>
            <a:ext cx="891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or “What can I do next?”</a:t>
            </a:r>
          </a:p>
        </p:txBody>
      </p:sp>
    </p:spTree>
    <p:extLst>
      <p:ext uri="{BB962C8B-B14F-4D97-AF65-F5344CB8AC3E}">
        <p14:creationId xmlns:p14="http://schemas.microsoft.com/office/powerpoint/2010/main" val="22933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896</Words>
  <Application>Microsoft Office PowerPoint</Application>
  <PresentationFormat>Widescreen</PresentationFormat>
  <Paragraphs>136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Courier New</vt:lpstr>
      <vt:lpstr>Office Theme</vt:lpstr>
      <vt:lpstr>Welcome to (the end of) CSE 142!</vt:lpstr>
      <vt:lpstr>You Made It!</vt:lpstr>
      <vt:lpstr>Thank your TAs!!</vt:lpstr>
      <vt:lpstr>Learning Objectives</vt:lpstr>
      <vt:lpstr>(Partial) Topic List</vt:lpstr>
      <vt:lpstr>Underlying Skills</vt:lpstr>
      <vt:lpstr>Learning in CSE 142 (or anywhere)</vt:lpstr>
      <vt:lpstr>Applications of CS</vt:lpstr>
      <vt:lpstr>Future Courses</vt:lpstr>
      <vt:lpstr>More Java?</vt:lpstr>
      <vt:lpstr>Frequently Asked Questions</vt:lpstr>
      <vt:lpstr>Thank you!!!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142!</dc:title>
  <dc:creator>Brett Wortzman</dc:creator>
  <cp:lastModifiedBy>Ana Jojic</cp:lastModifiedBy>
  <cp:revision>37</cp:revision>
  <dcterms:created xsi:type="dcterms:W3CDTF">2020-09-29T18:40:50Z</dcterms:created>
  <dcterms:modified xsi:type="dcterms:W3CDTF">2022-08-19T07:26:36Z</dcterms:modified>
</cp:coreProperties>
</file>